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
      <p:font typeface="Georgia" panose="02040502050405020303" pitchFamily="18" charset="0"/>
      <p:regular r:id="rId19"/>
      <p:bold r:id="rId20"/>
      <p:italic r:id="rId21"/>
      <p:boldItalic r:id="rId22"/>
    </p:embeddedFont>
    <p:embeddedFont>
      <p:font typeface="Open Sans" panose="020B060603050402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42" d="100"/>
          <a:sy n="42" d="100"/>
        </p:scale>
        <p:origin x="75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idhi\Downloads\Task%203_Final%20Content%20Data%20set.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Most Popular Categories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spPr>
            <a:solidFill>
              <a:schemeClr val="accent2"/>
            </a:solidFill>
            <a:ln>
              <a:noFill/>
            </a:ln>
            <a:effectLst/>
          </c:spPr>
          <c:invertIfNegative val="0"/>
          <c:cat>
            <c:strRef>
              <c:f>'popular categories'!$A$2:$A$17</c:f>
              <c:strCache>
                <c:ptCount val="16"/>
                <c:pt idx="0">
                  <c:v>animals</c:v>
                </c:pt>
                <c:pt idx="1">
                  <c:v>science</c:v>
                </c:pt>
                <c:pt idx="2">
                  <c:v>healthy eating</c:v>
                </c:pt>
                <c:pt idx="3">
                  <c:v>technology</c:v>
                </c:pt>
                <c:pt idx="4">
                  <c:v>food</c:v>
                </c:pt>
                <c:pt idx="5">
                  <c:v>culture</c:v>
                </c:pt>
                <c:pt idx="6">
                  <c:v>travel</c:v>
                </c:pt>
                <c:pt idx="7">
                  <c:v>cooking</c:v>
                </c:pt>
                <c:pt idx="8">
                  <c:v>soccer</c:v>
                </c:pt>
                <c:pt idx="9">
                  <c:v>education</c:v>
                </c:pt>
                <c:pt idx="10">
                  <c:v>fitness</c:v>
                </c:pt>
                <c:pt idx="11">
                  <c:v>studying</c:v>
                </c:pt>
                <c:pt idx="12">
                  <c:v>dogs</c:v>
                </c:pt>
                <c:pt idx="13">
                  <c:v>tennis</c:v>
                </c:pt>
                <c:pt idx="14">
                  <c:v>veganism</c:v>
                </c:pt>
                <c:pt idx="15">
                  <c:v>public speaking</c:v>
                </c:pt>
              </c:strCache>
            </c:strRef>
          </c:cat>
          <c:val>
            <c:numRef>
              <c:f>'popular categories'!$C$2:$C$17</c:f>
              <c:numCache>
                <c:formatCode>General</c:formatCode>
                <c:ptCount val="16"/>
                <c:pt idx="0">
                  <c:v>74965</c:v>
                </c:pt>
                <c:pt idx="1">
                  <c:v>71168</c:v>
                </c:pt>
                <c:pt idx="2">
                  <c:v>69339</c:v>
                </c:pt>
                <c:pt idx="3">
                  <c:v>68738</c:v>
                </c:pt>
                <c:pt idx="4">
                  <c:v>66676</c:v>
                </c:pt>
                <c:pt idx="5">
                  <c:v>66579</c:v>
                </c:pt>
                <c:pt idx="6">
                  <c:v>64880</c:v>
                </c:pt>
                <c:pt idx="7">
                  <c:v>64756</c:v>
                </c:pt>
                <c:pt idx="8">
                  <c:v>57783</c:v>
                </c:pt>
                <c:pt idx="9">
                  <c:v>57436</c:v>
                </c:pt>
                <c:pt idx="10">
                  <c:v>55323</c:v>
                </c:pt>
                <c:pt idx="11">
                  <c:v>54269</c:v>
                </c:pt>
                <c:pt idx="12">
                  <c:v>52511</c:v>
                </c:pt>
                <c:pt idx="13">
                  <c:v>50339</c:v>
                </c:pt>
                <c:pt idx="14">
                  <c:v>49619</c:v>
                </c:pt>
                <c:pt idx="15">
                  <c:v>49264</c:v>
                </c:pt>
              </c:numCache>
            </c:numRef>
          </c:val>
          <c:extLst>
            <c:ext xmlns:c16="http://schemas.microsoft.com/office/drawing/2014/chart" uri="{C3380CC4-5D6E-409C-BE32-E72D297353CC}">
              <c16:uniqueId val="{00000000-9B19-458E-8DEF-E1FE4FD22436}"/>
            </c:ext>
          </c:extLst>
        </c:ser>
        <c:dLbls>
          <c:showLegendKey val="0"/>
          <c:showVal val="0"/>
          <c:showCatName val="0"/>
          <c:showSerName val="0"/>
          <c:showPercent val="0"/>
          <c:showBubbleSize val="0"/>
        </c:dLbls>
        <c:gapWidth val="219"/>
        <c:overlap val="-27"/>
        <c:axId val="738214863"/>
        <c:axId val="738215279"/>
        <c:extLst>
          <c:ext xmlns:c15="http://schemas.microsoft.com/office/drawing/2012/chart" uri="{02D57815-91ED-43cb-92C2-25804820EDAC}">
            <c15:filteredBarSeries>
              <c15:ser>
                <c:idx val="0"/>
                <c:order val="0"/>
                <c:spPr>
                  <a:solidFill>
                    <a:schemeClr val="accent1"/>
                  </a:solidFill>
                  <a:ln>
                    <a:noFill/>
                  </a:ln>
                  <a:effectLst/>
                </c:spPr>
                <c:invertIfNegative val="0"/>
                <c:cat>
                  <c:strRef>
                    <c:extLst>
                      <c:ext uri="{02D57815-91ED-43cb-92C2-25804820EDAC}">
                        <c15:formulaRef>
                          <c15:sqref>'popular categories'!$A$2:$A$17</c15:sqref>
                        </c15:formulaRef>
                      </c:ext>
                    </c:extLst>
                    <c:strCache>
                      <c:ptCount val="16"/>
                      <c:pt idx="0">
                        <c:v>animals</c:v>
                      </c:pt>
                      <c:pt idx="1">
                        <c:v>science</c:v>
                      </c:pt>
                      <c:pt idx="2">
                        <c:v>healthy eating</c:v>
                      </c:pt>
                      <c:pt idx="3">
                        <c:v>technology</c:v>
                      </c:pt>
                      <c:pt idx="4">
                        <c:v>food</c:v>
                      </c:pt>
                      <c:pt idx="5">
                        <c:v>culture</c:v>
                      </c:pt>
                      <c:pt idx="6">
                        <c:v>travel</c:v>
                      </c:pt>
                      <c:pt idx="7">
                        <c:v>cooking</c:v>
                      </c:pt>
                      <c:pt idx="8">
                        <c:v>soccer</c:v>
                      </c:pt>
                      <c:pt idx="9">
                        <c:v>education</c:v>
                      </c:pt>
                      <c:pt idx="10">
                        <c:v>fitness</c:v>
                      </c:pt>
                      <c:pt idx="11">
                        <c:v>studying</c:v>
                      </c:pt>
                      <c:pt idx="12">
                        <c:v>dogs</c:v>
                      </c:pt>
                      <c:pt idx="13">
                        <c:v>tennis</c:v>
                      </c:pt>
                      <c:pt idx="14">
                        <c:v>veganism</c:v>
                      </c:pt>
                      <c:pt idx="15">
                        <c:v>public speaking</c:v>
                      </c:pt>
                    </c:strCache>
                  </c:strRef>
                </c:cat>
                <c:val>
                  <c:numRef>
                    <c:extLst>
                      <c:ext uri="{02D57815-91ED-43cb-92C2-25804820EDAC}">
                        <c15:formulaRef>
                          <c15:sqref>'popular categories'!$B$2:$B$17</c15:sqref>
                        </c15:formulaRef>
                      </c:ext>
                    </c:extLst>
                    <c:numCache>
                      <c:formatCode>General</c:formatCode>
                      <c:ptCount val="16"/>
                    </c:numCache>
                  </c:numRef>
                </c:val>
                <c:extLst>
                  <c:ext xmlns:c16="http://schemas.microsoft.com/office/drawing/2014/chart" uri="{C3380CC4-5D6E-409C-BE32-E72D297353CC}">
                    <c16:uniqueId val="{00000001-9B19-458E-8DEF-E1FE4FD22436}"/>
                  </c:ext>
                </c:extLst>
              </c15:ser>
            </c15:filteredBarSeries>
          </c:ext>
        </c:extLst>
      </c:barChart>
      <c:catAx>
        <c:axId val="738214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8215279"/>
        <c:crosses val="autoZero"/>
        <c:auto val="1"/>
        <c:lblAlgn val="ctr"/>
        <c:lblOffset val="100"/>
        <c:noMultiLvlLbl val="0"/>
      </c:catAx>
      <c:valAx>
        <c:axId val="738215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821486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01.03.2023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772074" y="4053526"/>
            <a:ext cx="6339776" cy="1423467"/>
          </a:xfrm>
          <a:prstGeom prst="rect">
            <a:avLst/>
          </a:prstGeom>
        </p:spPr>
        <p:txBody>
          <a:bodyPr wrap="square" lIns="0" tIns="0" rIns="0" bIns="0" rtlCol="0" anchor="t">
            <a:spAutoFit/>
          </a:bodyPr>
          <a:lstStyle/>
          <a:p>
            <a:pPr algn="ctr">
              <a:lnSpc>
                <a:spcPts val="11059"/>
              </a:lnSpc>
            </a:pPr>
            <a:r>
              <a:rPr lang="en-US" sz="10533" spc="-105" dirty="0" err="1">
                <a:solidFill>
                  <a:srgbClr val="FFFFFF"/>
                </a:solidFill>
                <a:latin typeface="Georgia" panose="02040502050405020303" pitchFamily="18" charset="0"/>
              </a:rPr>
              <a:t>SocialBuzz</a:t>
            </a:r>
            <a:endParaRPr lang="en-US" sz="10533" spc="-105" dirty="0">
              <a:solidFill>
                <a:srgbClr val="FFFFFF"/>
              </a:solidFill>
              <a:latin typeface="Georgia" panose="020405020504050203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eorgia" panose="02040502050405020303" pitchFamily="18"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70823"/>
            <a:chOff x="0" y="-47625"/>
            <a:chExt cx="7569956" cy="1161098"/>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21483"/>
            </a:xfrm>
            <a:prstGeom prst="rect">
              <a:avLst/>
            </a:prstGeom>
          </p:spPr>
          <p:txBody>
            <a:bodyPr lIns="0" tIns="0" rIns="0" bIns="0" rtlCol="0" anchor="t">
              <a:spAutoFit/>
            </a:bodyPr>
            <a:lstStyle/>
            <a:p>
              <a:pPr>
                <a:lnSpc>
                  <a:spcPts val="2660"/>
                </a:lnSpc>
              </a:pPr>
              <a:endParaRPr lang="en-US" sz="1900" spc="-19" dirty="0">
                <a:solidFill>
                  <a:srgbClr val="000000"/>
                </a:solidFill>
                <a:latin typeface="Georgia" panose="02040502050405020303" pitchFamily="18"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eorgia" panose="02040502050405020303" pitchFamily="18"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70823"/>
            <a:chOff x="0" y="-47625"/>
            <a:chExt cx="7569956" cy="1161098"/>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21483"/>
            </a:xfrm>
            <a:prstGeom prst="rect">
              <a:avLst/>
            </a:prstGeom>
          </p:spPr>
          <p:txBody>
            <a:bodyPr lIns="0" tIns="0" rIns="0" bIns="0" rtlCol="0" anchor="t">
              <a:spAutoFit/>
            </a:bodyPr>
            <a:lstStyle/>
            <a:p>
              <a:pPr>
                <a:lnSpc>
                  <a:spcPts val="2660"/>
                </a:lnSpc>
              </a:pPr>
              <a:endParaRPr lang="en-US" sz="1900" spc="-19" dirty="0">
                <a:solidFill>
                  <a:srgbClr val="000000"/>
                </a:solidFill>
                <a:latin typeface="Georgia" panose="02040502050405020303" pitchFamily="18"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eorgia" panose="02040502050405020303" pitchFamily="18" charset="0"/>
              </a:endParaRPr>
            </a:p>
          </p:txBody>
        </p:sp>
      </p:grpSp>
      <p:sp>
        <p:nvSpPr>
          <p:cNvPr id="17" name="TextBox 16">
            <a:extLst>
              <a:ext uri="{FF2B5EF4-FFF2-40B4-BE49-F238E27FC236}">
                <a16:creationId xmlns:a16="http://schemas.microsoft.com/office/drawing/2014/main" id="{8E34FFAC-82DC-0DEF-966F-FEF90CFF1F94}"/>
              </a:ext>
            </a:extLst>
          </p:cNvPr>
          <p:cNvSpPr txBox="1"/>
          <p:nvPr/>
        </p:nvSpPr>
        <p:spPr>
          <a:xfrm>
            <a:off x="12344400" y="1895898"/>
            <a:ext cx="4191000" cy="6494085"/>
          </a:xfrm>
          <a:prstGeom prst="rect">
            <a:avLst/>
          </a:prstGeom>
          <a:noFill/>
        </p:spPr>
        <p:txBody>
          <a:bodyPr wrap="square" rtlCol="0">
            <a:spAutoFit/>
          </a:bodyPr>
          <a:lstStyle/>
          <a:p>
            <a:pPr algn="ctr"/>
            <a:r>
              <a:rPr lang="en-US" sz="3200" dirty="0"/>
              <a:t>Hence it can be concluded from the above slides that animals was the most popular category and has received all kinds of reactions, with most posts posted in the month of January hence the same category can be emphasized on to get more popularity in the sector.</a:t>
            </a:r>
            <a:endParaRPr lang="en-IN" sz="3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23449"/>
          </a:xfrm>
          <a:prstGeom prst="rect">
            <a:avLst/>
          </a:prstGeom>
        </p:spPr>
        <p:txBody>
          <a:bodyPr lIns="0" tIns="0" rIns="0" bIns="0" rtlCol="0" anchor="t">
            <a:spAutoFit/>
          </a:bodyPr>
          <a:lstStyle/>
          <a:p>
            <a:pPr>
              <a:lnSpc>
                <a:spcPts val="3640"/>
              </a:lnSpc>
            </a:pPr>
            <a:r>
              <a:rPr lang="en-US" sz="2600" spc="-26" dirty="0">
                <a:solidFill>
                  <a:srgbClr val="FFFFFF"/>
                </a:solidFill>
                <a:latin typeface="Georgia" panose="02040502050405020303" pitchFamily="18"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eorgia" panose="02040502050405020303" pitchFamily="18"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eorgia" panose="02040502050405020303" pitchFamily="18"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eorgia" panose="02040502050405020303" pitchFamily="18" charset="0"/>
                </a:rPr>
                <a:t>Project recap</a:t>
              </a:r>
            </a:p>
            <a:p>
              <a:pPr>
                <a:lnSpc>
                  <a:spcPts val="2660"/>
                </a:lnSpc>
              </a:pPr>
              <a:r>
                <a:rPr lang="en-US" sz="1900" spc="-19" dirty="0">
                  <a:solidFill>
                    <a:srgbClr val="000000"/>
                  </a:solidFill>
                  <a:latin typeface="Georgia" panose="02040502050405020303" pitchFamily="18" charset="0"/>
                </a:rPr>
                <a:t>Problem</a:t>
              </a:r>
            </a:p>
            <a:p>
              <a:pPr>
                <a:lnSpc>
                  <a:spcPts val="2660"/>
                </a:lnSpc>
              </a:pPr>
              <a:r>
                <a:rPr lang="en-US" sz="1900" spc="-19" dirty="0">
                  <a:solidFill>
                    <a:srgbClr val="000000"/>
                  </a:solidFill>
                  <a:latin typeface="Georgia" panose="02040502050405020303" pitchFamily="18" charset="0"/>
                </a:rPr>
                <a:t>The Analytics team</a:t>
              </a:r>
            </a:p>
            <a:p>
              <a:pPr>
                <a:lnSpc>
                  <a:spcPts val="2660"/>
                </a:lnSpc>
              </a:pPr>
              <a:r>
                <a:rPr lang="en-US" sz="1900" spc="-19" dirty="0">
                  <a:solidFill>
                    <a:srgbClr val="000000"/>
                  </a:solidFill>
                  <a:latin typeface="Georgia" panose="02040502050405020303" pitchFamily="18" charset="0"/>
                </a:rPr>
                <a:t>Process</a:t>
              </a:r>
            </a:p>
            <a:p>
              <a:pPr>
                <a:lnSpc>
                  <a:spcPts val="2660"/>
                </a:lnSpc>
              </a:pPr>
              <a:r>
                <a:rPr lang="en-US" sz="1900" spc="-19" dirty="0">
                  <a:solidFill>
                    <a:srgbClr val="000000"/>
                  </a:solidFill>
                  <a:latin typeface="Georgia" panose="02040502050405020303" pitchFamily="18" charset="0"/>
                </a:rPr>
                <a:t>Insights</a:t>
              </a:r>
            </a:p>
            <a:p>
              <a:pPr>
                <a:lnSpc>
                  <a:spcPts val="2660"/>
                </a:lnSpc>
              </a:pPr>
              <a:r>
                <a:rPr lang="en-US" sz="1900" spc="-19" dirty="0">
                  <a:solidFill>
                    <a:srgbClr val="000000"/>
                  </a:solidFill>
                  <a:latin typeface="Georgia" panose="02040502050405020303" pitchFamily="18"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eorgia" panose="02040502050405020303" pitchFamily="18" charset="0"/>
              </a:rPr>
              <a:t>Project Recap</a:t>
            </a:r>
          </a:p>
        </p:txBody>
      </p:sp>
      <p:sp>
        <p:nvSpPr>
          <p:cNvPr id="34" name="TextBox 33">
            <a:extLst>
              <a:ext uri="{FF2B5EF4-FFF2-40B4-BE49-F238E27FC236}">
                <a16:creationId xmlns:a16="http://schemas.microsoft.com/office/drawing/2014/main" id="{C7965952-8D7A-067D-097A-B726DE5519D7}"/>
              </a:ext>
            </a:extLst>
          </p:cNvPr>
          <p:cNvSpPr txBox="1"/>
          <p:nvPr/>
        </p:nvSpPr>
        <p:spPr>
          <a:xfrm>
            <a:off x="8772706" y="3127562"/>
            <a:ext cx="7180719" cy="4031873"/>
          </a:xfrm>
          <a:prstGeom prst="rect">
            <a:avLst/>
          </a:prstGeom>
          <a:noFill/>
        </p:spPr>
        <p:txBody>
          <a:bodyPr wrap="square" rtlCol="0">
            <a:spAutoFit/>
          </a:bodyPr>
          <a:lstStyle/>
          <a:p>
            <a:r>
              <a:rPr lang="en-US" sz="3200" dirty="0"/>
              <a:t>This project is for a client named </a:t>
            </a:r>
            <a:r>
              <a:rPr lang="en-US" sz="3200" dirty="0" err="1"/>
              <a:t>SocialBuzz</a:t>
            </a:r>
            <a:r>
              <a:rPr lang="en-US" sz="3200" dirty="0"/>
              <a:t> a newly launched social media platform.</a:t>
            </a:r>
            <a:r>
              <a:rPr lang="en-IN" sz="3200" dirty="0"/>
              <a:t>They have approached us for the following requirements :</a:t>
            </a:r>
          </a:p>
          <a:p>
            <a:pPr marL="285750" indent="-285750">
              <a:buFont typeface="Arial" panose="020B0604020202020204" pitchFamily="34" charset="0"/>
              <a:buChar char="•"/>
            </a:pPr>
            <a:r>
              <a:rPr lang="en-IN" sz="3200" dirty="0"/>
              <a:t>Analysis of the most popular content posted on the platform.</a:t>
            </a:r>
          </a:p>
          <a:p>
            <a:pPr marL="285750" indent="-285750">
              <a:buFont typeface="Arial" panose="020B0604020202020204" pitchFamily="34" charset="0"/>
              <a:buChar char="•"/>
            </a:pPr>
            <a:r>
              <a:rPr lang="en-IN" sz="3200" dirty="0"/>
              <a:t>Application for an IPO</a:t>
            </a:r>
          </a:p>
          <a:p>
            <a:pPr marL="285750" indent="-285750">
              <a:buFont typeface="Arial" panose="020B0604020202020204" pitchFamily="34" charset="0"/>
              <a:buChar char="•"/>
            </a:pPr>
            <a:r>
              <a:rPr lang="en-IN" sz="3200" dirty="0"/>
              <a:t>An audit of  big data</a:t>
            </a:r>
            <a:endParaRPr lang="en-US"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367577"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eorgia" panose="02040502050405020303" pitchFamily="18" charset="0"/>
              </a:rPr>
              <a:t>Problem</a:t>
            </a:r>
          </a:p>
        </p:txBody>
      </p:sp>
      <p:sp>
        <p:nvSpPr>
          <p:cNvPr id="23" name="TextBox 22">
            <a:extLst>
              <a:ext uri="{FF2B5EF4-FFF2-40B4-BE49-F238E27FC236}">
                <a16:creationId xmlns:a16="http://schemas.microsoft.com/office/drawing/2014/main" id="{4B634453-C116-0B28-3768-974E46F8607C}"/>
              </a:ext>
            </a:extLst>
          </p:cNvPr>
          <p:cNvSpPr txBox="1"/>
          <p:nvPr/>
        </p:nvSpPr>
        <p:spPr>
          <a:xfrm>
            <a:off x="3860562" y="4678706"/>
            <a:ext cx="5707475" cy="5078313"/>
          </a:xfrm>
          <a:prstGeom prst="rect">
            <a:avLst/>
          </a:prstGeom>
          <a:noFill/>
        </p:spPr>
        <p:txBody>
          <a:bodyPr wrap="square" rtlCol="0">
            <a:spAutoFit/>
          </a:bodyPr>
          <a:lstStyle/>
          <a:p>
            <a:r>
              <a:rPr lang="en-US" sz="3600" dirty="0"/>
              <a:t>Problem at hand for the analytics team is to analyze the content and its type and reaction to the content posted on the platform for the most popular content and use the insights to make business decisions from the same.</a:t>
            </a:r>
            <a:endParaRPr lang="en-IN"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eorgia" panose="02040502050405020303" pitchFamily="18" charset="0"/>
              </a:rPr>
              <a:t>The Analytics team</a:t>
            </a:r>
          </a:p>
        </p:txBody>
      </p:sp>
      <p:sp>
        <p:nvSpPr>
          <p:cNvPr id="32" name="TextBox 31">
            <a:extLst>
              <a:ext uri="{FF2B5EF4-FFF2-40B4-BE49-F238E27FC236}">
                <a16:creationId xmlns:a16="http://schemas.microsoft.com/office/drawing/2014/main" id="{72A62047-1627-8EA0-C375-AF3EB989809F}"/>
              </a:ext>
            </a:extLst>
          </p:cNvPr>
          <p:cNvSpPr txBox="1"/>
          <p:nvPr/>
        </p:nvSpPr>
        <p:spPr>
          <a:xfrm>
            <a:off x="14595921" y="1696899"/>
            <a:ext cx="2514600" cy="830997"/>
          </a:xfrm>
          <a:prstGeom prst="rect">
            <a:avLst/>
          </a:prstGeom>
          <a:noFill/>
        </p:spPr>
        <p:txBody>
          <a:bodyPr wrap="square" rtlCol="0">
            <a:spAutoFit/>
          </a:bodyPr>
          <a:lstStyle/>
          <a:p>
            <a:pPr algn="ctr"/>
            <a:r>
              <a:rPr lang="en-US" sz="2400" dirty="0"/>
              <a:t>Nidhi Kadam</a:t>
            </a:r>
          </a:p>
          <a:p>
            <a:pPr algn="ctr"/>
            <a:r>
              <a:rPr lang="en-US" sz="2400" dirty="0"/>
              <a:t>(Data Analyst)</a:t>
            </a:r>
            <a:endParaRPr lang="en-IN" sz="2400" dirty="0"/>
          </a:p>
        </p:txBody>
      </p:sp>
      <p:sp>
        <p:nvSpPr>
          <p:cNvPr id="33" name="TextBox 32">
            <a:extLst>
              <a:ext uri="{FF2B5EF4-FFF2-40B4-BE49-F238E27FC236}">
                <a16:creationId xmlns:a16="http://schemas.microsoft.com/office/drawing/2014/main" id="{A2931BE1-1705-E123-88D5-5C64B7E8D833}"/>
              </a:ext>
            </a:extLst>
          </p:cNvPr>
          <p:cNvSpPr txBox="1"/>
          <p:nvPr/>
        </p:nvSpPr>
        <p:spPr>
          <a:xfrm>
            <a:off x="14360191" y="4762959"/>
            <a:ext cx="3421085" cy="1200329"/>
          </a:xfrm>
          <a:prstGeom prst="rect">
            <a:avLst/>
          </a:prstGeom>
          <a:noFill/>
        </p:spPr>
        <p:txBody>
          <a:bodyPr wrap="square" rtlCol="0">
            <a:spAutoFit/>
          </a:bodyPr>
          <a:lstStyle/>
          <a:p>
            <a:pPr algn="ctr"/>
            <a:r>
              <a:rPr lang="en-US" sz="2400" b="0" i="0" dirty="0">
                <a:solidFill>
                  <a:srgbClr val="333333"/>
                </a:solidFill>
                <a:effectLst/>
                <a:latin typeface="Open Sans" panose="020B0606030504020204" pitchFamily="34" charset="0"/>
              </a:rPr>
              <a:t> Andrew Fleming (Chief Technical Architect)</a:t>
            </a:r>
            <a:endParaRPr lang="en-IN" sz="2400" dirty="0"/>
          </a:p>
        </p:txBody>
      </p:sp>
      <p:sp>
        <p:nvSpPr>
          <p:cNvPr id="34" name="TextBox 33">
            <a:extLst>
              <a:ext uri="{FF2B5EF4-FFF2-40B4-BE49-F238E27FC236}">
                <a16:creationId xmlns:a16="http://schemas.microsoft.com/office/drawing/2014/main" id="{4921B5C1-6037-D853-D1A1-D6A923897DED}"/>
              </a:ext>
            </a:extLst>
          </p:cNvPr>
          <p:cNvSpPr txBox="1"/>
          <p:nvPr/>
        </p:nvSpPr>
        <p:spPr>
          <a:xfrm>
            <a:off x="14293092" y="7779555"/>
            <a:ext cx="3156708" cy="830997"/>
          </a:xfrm>
          <a:prstGeom prst="rect">
            <a:avLst/>
          </a:prstGeom>
          <a:noFill/>
        </p:spPr>
        <p:txBody>
          <a:bodyPr wrap="square" rtlCol="0">
            <a:spAutoFit/>
          </a:bodyPr>
          <a:lstStyle/>
          <a:p>
            <a:pPr algn="ctr"/>
            <a:r>
              <a:rPr lang="en-IN" sz="2400" b="0" i="0" dirty="0">
                <a:solidFill>
                  <a:srgbClr val="333333"/>
                </a:solidFill>
                <a:effectLst/>
                <a:latin typeface="Open Sans" panose="020B0606030504020204" pitchFamily="34" charset="0"/>
              </a:rPr>
              <a:t>Marcus </a:t>
            </a:r>
            <a:r>
              <a:rPr lang="en-IN" sz="2400" b="0" i="0" dirty="0" err="1">
                <a:solidFill>
                  <a:srgbClr val="333333"/>
                </a:solidFill>
                <a:effectLst/>
                <a:latin typeface="Open Sans" panose="020B0606030504020204" pitchFamily="34" charset="0"/>
              </a:rPr>
              <a:t>Rompton</a:t>
            </a:r>
            <a:r>
              <a:rPr lang="en-IN" sz="2400" b="0" i="0" dirty="0">
                <a:solidFill>
                  <a:srgbClr val="333333"/>
                </a:solidFill>
                <a:effectLst/>
                <a:latin typeface="Open Sans" panose="020B0606030504020204" pitchFamily="34" charset="0"/>
              </a:rPr>
              <a:t> (Senior Principle)</a:t>
            </a:r>
            <a:r>
              <a:rPr lang="en-US" sz="2400" dirty="0"/>
              <a:t>)</a:t>
            </a:r>
            <a:endParaRPr lang="en-IN" sz="2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eorgia" panose="02040502050405020303" pitchFamily="18"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117A305F-4E44-974D-2DF8-D0EBA1BA36AE}"/>
              </a:ext>
            </a:extLst>
          </p:cNvPr>
          <p:cNvSpPr txBox="1"/>
          <p:nvPr/>
        </p:nvSpPr>
        <p:spPr>
          <a:xfrm>
            <a:off x="3964947" y="1555011"/>
            <a:ext cx="6642545" cy="584775"/>
          </a:xfrm>
          <a:prstGeom prst="rect">
            <a:avLst/>
          </a:prstGeom>
          <a:noFill/>
        </p:spPr>
        <p:txBody>
          <a:bodyPr wrap="square" rtlCol="0">
            <a:spAutoFit/>
          </a:bodyPr>
          <a:lstStyle/>
          <a:p>
            <a:r>
              <a:rPr lang="en-US" sz="3200" dirty="0"/>
              <a:t>Data Collection and Understanding</a:t>
            </a:r>
            <a:endParaRPr lang="en-IN" sz="3200" dirty="0"/>
          </a:p>
        </p:txBody>
      </p:sp>
      <p:sp>
        <p:nvSpPr>
          <p:cNvPr id="40" name="TextBox 39">
            <a:extLst>
              <a:ext uri="{FF2B5EF4-FFF2-40B4-BE49-F238E27FC236}">
                <a16:creationId xmlns:a16="http://schemas.microsoft.com/office/drawing/2014/main" id="{CB34ED3A-0875-238C-8F05-E4BCAC57EB77}"/>
              </a:ext>
            </a:extLst>
          </p:cNvPr>
          <p:cNvSpPr txBox="1"/>
          <p:nvPr/>
        </p:nvSpPr>
        <p:spPr>
          <a:xfrm>
            <a:off x="5713882" y="3023559"/>
            <a:ext cx="6642545" cy="584775"/>
          </a:xfrm>
          <a:prstGeom prst="rect">
            <a:avLst/>
          </a:prstGeom>
          <a:noFill/>
        </p:spPr>
        <p:txBody>
          <a:bodyPr wrap="square" rtlCol="0">
            <a:spAutoFit/>
          </a:bodyPr>
          <a:lstStyle/>
          <a:p>
            <a:r>
              <a:rPr lang="en-US" sz="3200" dirty="0"/>
              <a:t>Data Cleaning and Pre processing</a:t>
            </a:r>
            <a:endParaRPr lang="en-IN" sz="3200" dirty="0"/>
          </a:p>
        </p:txBody>
      </p:sp>
      <p:sp>
        <p:nvSpPr>
          <p:cNvPr id="41" name="TextBox 40">
            <a:extLst>
              <a:ext uri="{FF2B5EF4-FFF2-40B4-BE49-F238E27FC236}">
                <a16:creationId xmlns:a16="http://schemas.microsoft.com/office/drawing/2014/main" id="{A052270C-116B-4FFB-A811-2593635EB77A}"/>
              </a:ext>
            </a:extLst>
          </p:cNvPr>
          <p:cNvSpPr txBox="1"/>
          <p:nvPr/>
        </p:nvSpPr>
        <p:spPr>
          <a:xfrm>
            <a:off x="7462817" y="4492107"/>
            <a:ext cx="6642545" cy="584775"/>
          </a:xfrm>
          <a:prstGeom prst="rect">
            <a:avLst/>
          </a:prstGeom>
          <a:noFill/>
        </p:spPr>
        <p:txBody>
          <a:bodyPr wrap="square" rtlCol="0">
            <a:spAutoFit/>
          </a:bodyPr>
          <a:lstStyle/>
          <a:p>
            <a:r>
              <a:rPr lang="en-US" sz="3200" dirty="0"/>
              <a:t>Data modelling</a:t>
            </a:r>
            <a:endParaRPr lang="en-IN" sz="3200" dirty="0"/>
          </a:p>
        </p:txBody>
      </p:sp>
      <p:sp>
        <p:nvSpPr>
          <p:cNvPr id="42" name="TextBox 41">
            <a:extLst>
              <a:ext uri="{FF2B5EF4-FFF2-40B4-BE49-F238E27FC236}">
                <a16:creationId xmlns:a16="http://schemas.microsoft.com/office/drawing/2014/main" id="{7D3E02DC-77DB-98B6-81F3-91830AC8CCB2}"/>
              </a:ext>
            </a:extLst>
          </p:cNvPr>
          <p:cNvSpPr txBox="1"/>
          <p:nvPr/>
        </p:nvSpPr>
        <p:spPr>
          <a:xfrm>
            <a:off x="9211752" y="5960655"/>
            <a:ext cx="6642545" cy="584775"/>
          </a:xfrm>
          <a:prstGeom prst="rect">
            <a:avLst/>
          </a:prstGeom>
          <a:noFill/>
        </p:spPr>
        <p:txBody>
          <a:bodyPr wrap="square" rtlCol="0">
            <a:spAutoFit/>
          </a:bodyPr>
          <a:lstStyle/>
          <a:p>
            <a:r>
              <a:rPr lang="en-US" sz="3200" dirty="0"/>
              <a:t>Obtaining insights from data</a:t>
            </a:r>
            <a:endParaRPr lang="en-IN" sz="3200" dirty="0"/>
          </a:p>
        </p:txBody>
      </p:sp>
      <p:sp>
        <p:nvSpPr>
          <p:cNvPr id="43" name="TextBox 42">
            <a:extLst>
              <a:ext uri="{FF2B5EF4-FFF2-40B4-BE49-F238E27FC236}">
                <a16:creationId xmlns:a16="http://schemas.microsoft.com/office/drawing/2014/main" id="{A1376012-1A58-F481-D8B4-E267F807A5A7}"/>
              </a:ext>
            </a:extLst>
          </p:cNvPr>
          <p:cNvSpPr txBox="1"/>
          <p:nvPr/>
        </p:nvSpPr>
        <p:spPr>
          <a:xfrm>
            <a:off x="11064617" y="7755612"/>
            <a:ext cx="7223383" cy="1077218"/>
          </a:xfrm>
          <a:prstGeom prst="rect">
            <a:avLst/>
          </a:prstGeom>
          <a:noFill/>
        </p:spPr>
        <p:txBody>
          <a:bodyPr wrap="square" rtlCol="0">
            <a:spAutoFit/>
          </a:bodyPr>
          <a:lstStyle/>
          <a:p>
            <a:r>
              <a:rPr lang="en-US" sz="3200" dirty="0"/>
              <a:t>Utilizing insights to make business decisions</a:t>
            </a:r>
            <a:endParaRPr lang="en-I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eorgia" panose="02040502050405020303" pitchFamily="18"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D53DA274-A8EE-1F4F-B7D1-82A22F466AE0}"/>
              </a:ext>
            </a:extLst>
          </p:cNvPr>
          <p:cNvSpPr txBox="1"/>
          <p:nvPr/>
        </p:nvSpPr>
        <p:spPr>
          <a:xfrm>
            <a:off x="2127159" y="4358670"/>
            <a:ext cx="3180091" cy="1569660"/>
          </a:xfrm>
          <a:prstGeom prst="rect">
            <a:avLst/>
          </a:prstGeom>
          <a:noFill/>
        </p:spPr>
        <p:txBody>
          <a:bodyPr wrap="square">
            <a:spAutoFit/>
          </a:bodyPr>
          <a:lstStyle/>
          <a:p>
            <a:pPr algn="l">
              <a:buFont typeface="Arial" panose="020B0604020202020204" pitchFamily="34" charset="0"/>
              <a:buChar char="•"/>
            </a:pPr>
            <a:r>
              <a:rPr lang="en-US" sz="2400" b="0" i="0" dirty="0">
                <a:solidFill>
                  <a:srgbClr val="333333"/>
                </a:solidFill>
                <a:effectLst/>
                <a:latin typeface="Open Sans" panose="020B0606030504020204" pitchFamily="34" charset="0"/>
              </a:rPr>
              <a:t>How many unique categories are there?</a:t>
            </a:r>
          </a:p>
          <a:p>
            <a:pPr algn="l">
              <a:buFont typeface="Arial" panose="020B0604020202020204" pitchFamily="34" charset="0"/>
              <a:buChar char="•"/>
            </a:pPr>
            <a:r>
              <a:rPr lang="en-US" sz="2400" dirty="0">
                <a:solidFill>
                  <a:srgbClr val="333333"/>
                </a:solidFill>
                <a:latin typeface="Open Sans" panose="020B0606030504020204" pitchFamily="34" charset="0"/>
              </a:rPr>
              <a:t>16 unique categories are there.</a:t>
            </a:r>
            <a:endParaRPr lang="en-US" sz="2400" b="0" i="0" dirty="0">
              <a:solidFill>
                <a:srgbClr val="333333"/>
              </a:solidFill>
              <a:effectLst/>
              <a:latin typeface="Open Sans" panose="020B0606030504020204" pitchFamily="34" charset="0"/>
            </a:endParaRPr>
          </a:p>
        </p:txBody>
      </p:sp>
      <p:sp>
        <p:nvSpPr>
          <p:cNvPr id="18" name="TextBox 17">
            <a:extLst>
              <a:ext uri="{FF2B5EF4-FFF2-40B4-BE49-F238E27FC236}">
                <a16:creationId xmlns:a16="http://schemas.microsoft.com/office/drawing/2014/main" id="{7F3008D8-A093-00CB-F425-53555FD10A1B}"/>
              </a:ext>
            </a:extLst>
          </p:cNvPr>
          <p:cNvSpPr txBox="1"/>
          <p:nvPr/>
        </p:nvSpPr>
        <p:spPr>
          <a:xfrm>
            <a:off x="7378937" y="4353351"/>
            <a:ext cx="3441463" cy="1938992"/>
          </a:xfrm>
          <a:prstGeom prst="rect">
            <a:avLst/>
          </a:prstGeom>
          <a:noFill/>
        </p:spPr>
        <p:txBody>
          <a:bodyPr wrap="square">
            <a:spAutoFit/>
          </a:bodyPr>
          <a:lstStyle/>
          <a:p>
            <a:pPr algn="l">
              <a:buFont typeface="Arial" panose="020B0604020202020204" pitchFamily="34" charset="0"/>
              <a:buChar char="•"/>
            </a:pPr>
            <a:r>
              <a:rPr lang="en-US" sz="2400" b="0" i="0" dirty="0">
                <a:solidFill>
                  <a:srgbClr val="333333"/>
                </a:solidFill>
                <a:effectLst/>
                <a:latin typeface="Open Sans" panose="020B0606030504020204" pitchFamily="34" charset="0"/>
              </a:rPr>
              <a:t>How many reactions are there to the most popular category?</a:t>
            </a:r>
          </a:p>
          <a:p>
            <a:pPr algn="l">
              <a:buFont typeface="Arial" panose="020B0604020202020204" pitchFamily="34" charset="0"/>
              <a:buChar char="•"/>
            </a:pPr>
            <a:r>
              <a:rPr lang="en-US" sz="2400" dirty="0">
                <a:solidFill>
                  <a:srgbClr val="333333"/>
                </a:solidFill>
                <a:latin typeface="Open Sans" panose="020B0606030504020204" pitchFamily="34" charset="0"/>
              </a:rPr>
              <a:t>1897 unique reactions are there.</a:t>
            </a:r>
            <a:endParaRPr lang="en-US" sz="2400" b="0" i="0" dirty="0">
              <a:solidFill>
                <a:srgbClr val="333333"/>
              </a:solidFill>
              <a:effectLst/>
              <a:latin typeface="Open Sans" panose="020B0606030504020204" pitchFamily="34" charset="0"/>
            </a:endParaRPr>
          </a:p>
        </p:txBody>
      </p:sp>
      <p:sp>
        <p:nvSpPr>
          <p:cNvPr id="19" name="TextBox 18">
            <a:extLst>
              <a:ext uri="{FF2B5EF4-FFF2-40B4-BE49-F238E27FC236}">
                <a16:creationId xmlns:a16="http://schemas.microsoft.com/office/drawing/2014/main" id="{F680A089-B2F1-8303-D282-EE17F8FA5AF6}"/>
              </a:ext>
            </a:extLst>
          </p:cNvPr>
          <p:cNvSpPr txBox="1"/>
          <p:nvPr/>
        </p:nvSpPr>
        <p:spPr>
          <a:xfrm>
            <a:off x="12630715" y="4348032"/>
            <a:ext cx="3530126" cy="1200329"/>
          </a:xfrm>
          <a:prstGeom prst="rect">
            <a:avLst/>
          </a:prstGeom>
          <a:noFill/>
        </p:spPr>
        <p:txBody>
          <a:bodyPr wrap="square">
            <a:spAutoFit/>
          </a:bodyPr>
          <a:lstStyle/>
          <a:p>
            <a:pPr algn="l">
              <a:buFont typeface="Arial" panose="020B0604020202020204" pitchFamily="34" charset="0"/>
              <a:buChar char="•"/>
            </a:pPr>
            <a:r>
              <a:rPr lang="en-US" sz="2400" b="0" i="0" dirty="0">
                <a:solidFill>
                  <a:srgbClr val="333333"/>
                </a:solidFill>
                <a:effectLst/>
                <a:latin typeface="Open Sans" panose="020B0606030504020204" pitchFamily="34" charset="0"/>
              </a:rPr>
              <a:t>What was the month with the most posts?</a:t>
            </a:r>
          </a:p>
          <a:p>
            <a:pPr algn="l">
              <a:buFont typeface="Arial" panose="020B0604020202020204" pitchFamily="34" charset="0"/>
              <a:buChar char="•"/>
            </a:pPr>
            <a:r>
              <a:rPr lang="en-US" sz="2400" dirty="0">
                <a:solidFill>
                  <a:srgbClr val="333333"/>
                </a:solidFill>
                <a:latin typeface="Open Sans" panose="020B0606030504020204" pitchFamily="34" charset="0"/>
              </a:rPr>
              <a:t>January</a:t>
            </a:r>
            <a:endParaRPr lang="en-US" sz="2400" b="0" i="0" dirty="0">
              <a:solidFill>
                <a:srgbClr val="333333"/>
              </a:solidFill>
              <a:effectLst/>
              <a:latin typeface="Open Sans" panose="020B06060305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E4F4BE76-B9EB-3C1E-A80B-019EC228198B}"/>
              </a:ext>
            </a:extLst>
          </p:cNvPr>
          <p:cNvGraphicFramePr>
            <a:graphicFrameLocks/>
          </p:cNvGraphicFramePr>
          <p:nvPr>
            <p:extLst>
              <p:ext uri="{D42A27DB-BD31-4B8C-83A1-F6EECF244321}">
                <p14:modId xmlns:p14="http://schemas.microsoft.com/office/powerpoint/2010/main" val="565398862"/>
              </p:ext>
            </p:extLst>
          </p:nvPr>
        </p:nvGraphicFramePr>
        <p:xfrm>
          <a:off x="3963441" y="1528023"/>
          <a:ext cx="12807300" cy="7166166"/>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id="{C2F081AF-2492-89A8-F05E-AF156F5EF1AD}"/>
              </a:ext>
            </a:extLst>
          </p:cNvPr>
          <p:cNvPicPr>
            <a:picLocks noChangeAspect="1"/>
          </p:cNvPicPr>
          <p:nvPr/>
        </p:nvPicPr>
        <p:blipFill rotWithShape="1">
          <a:blip r:embed="rId7"/>
          <a:srcRect l="18300" t="31951" r="38333" b="18744"/>
          <a:stretch/>
        </p:blipFill>
        <p:spPr>
          <a:xfrm>
            <a:off x="3570355" y="1158734"/>
            <a:ext cx="12660245" cy="8240669"/>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273</Words>
  <Application>Microsoft Office PowerPoint</Application>
  <PresentationFormat>Custom</PresentationFormat>
  <Paragraphs>65</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Open Sans</vt:lpstr>
      <vt:lpstr>Clear Sans Regular Bold</vt:lpstr>
      <vt:lpstr>Georgia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Nidhi Kadam</cp:lastModifiedBy>
  <cp:revision>14</cp:revision>
  <dcterms:created xsi:type="dcterms:W3CDTF">2006-08-16T00:00:00Z</dcterms:created>
  <dcterms:modified xsi:type="dcterms:W3CDTF">2023-03-01T14:25:43Z</dcterms:modified>
  <dc:identifier>DAEhDyfaYKE</dc:identifier>
</cp:coreProperties>
</file>